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handoutMasterIdLst>
    <p:handoutMasterId r:id="rId55"/>
  </p:handoutMasterIdLst>
  <p:sldIdLst>
    <p:sldId id="256" r:id="rId2"/>
    <p:sldId id="257" r:id="rId3"/>
    <p:sldId id="283" r:id="rId4"/>
    <p:sldId id="258" r:id="rId5"/>
    <p:sldId id="284" r:id="rId6"/>
    <p:sldId id="259" r:id="rId7"/>
    <p:sldId id="285" r:id="rId8"/>
    <p:sldId id="260" r:id="rId9"/>
    <p:sldId id="286" r:id="rId10"/>
    <p:sldId id="261" r:id="rId11"/>
    <p:sldId id="287" r:id="rId12"/>
    <p:sldId id="262" r:id="rId13"/>
    <p:sldId id="288" r:id="rId14"/>
    <p:sldId id="263" r:id="rId15"/>
    <p:sldId id="289" r:id="rId16"/>
    <p:sldId id="264" r:id="rId17"/>
    <p:sldId id="290" r:id="rId18"/>
    <p:sldId id="265" r:id="rId19"/>
    <p:sldId id="291" r:id="rId20"/>
    <p:sldId id="266" r:id="rId21"/>
    <p:sldId id="292" r:id="rId22"/>
    <p:sldId id="267" r:id="rId23"/>
    <p:sldId id="293" r:id="rId24"/>
    <p:sldId id="268" r:id="rId25"/>
    <p:sldId id="294" r:id="rId26"/>
    <p:sldId id="269" r:id="rId27"/>
    <p:sldId id="295" r:id="rId28"/>
    <p:sldId id="270" r:id="rId29"/>
    <p:sldId id="296" r:id="rId30"/>
    <p:sldId id="271" r:id="rId31"/>
    <p:sldId id="297" r:id="rId32"/>
    <p:sldId id="272" r:id="rId33"/>
    <p:sldId id="298" r:id="rId34"/>
    <p:sldId id="273" r:id="rId35"/>
    <p:sldId id="300" r:id="rId36"/>
    <p:sldId id="274" r:id="rId37"/>
    <p:sldId id="301" r:id="rId38"/>
    <p:sldId id="275" r:id="rId39"/>
    <p:sldId id="302" r:id="rId40"/>
    <p:sldId id="276" r:id="rId41"/>
    <p:sldId id="303" r:id="rId42"/>
    <p:sldId id="277" r:id="rId43"/>
    <p:sldId id="304" r:id="rId44"/>
    <p:sldId id="279" r:id="rId45"/>
    <p:sldId id="305" r:id="rId46"/>
    <p:sldId id="280" r:id="rId47"/>
    <p:sldId id="306" r:id="rId48"/>
    <p:sldId id="281" r:id="rId49"/>
    <p:sldId id="307" r:id="rId50"/>
    <p:sldId id="282" r:id="rId51"/>
    <p:sldId id="308" r:id="rId52"/>
    <p:sldId id="309" r:id="rId53"/>
    <p:sldId id="310" r:id="rId54"/>
  </p:sldIdLst>
  <p:sldSz cx="9144000" cy="6858000" type="screen4x3"/>
  <p:notesSz cx="71628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0" autoAdjust="0"/>
    <p:restoredTop sz="90847" autoAdjust="0"/>
  </p:normalViewPr>
  <p:slideViewPr>
    <p:cSldViewPr>
      <p:cViewPr varScale="1">
        <p:scale>
          <a:sx n="70" d="100"/>
          <a:sy n="70" d="100"/>
        </p:scale>
        <p:origin x="-9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03880" cy="472440"/>
          </a:xfrm>
          <a:prstGeom prst="rect">
            <a:avLst/>
          </a:prstGeom>
        </p:spPr>
        <p:txBody>
          <a:bodyPr vert="horz" lIns="94915" tIns="47457" rIns="94915" bIns="474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57262" y="0"/>
            <a:ext cx="3103880" cy="472440"/>
          </a:xfrm>
          <a:prstGeom prst="rect">
            <a:avLst/>
          </a:prstGeom>
        </p:spPr>
        <p:txBody>
          <a:bodyPr vert="horz" lIns="94915" tIns="47457" rIns="94915" bIns="47457" rtlCol="0"/>
          <a:lstStyle>
            <a:lvl1pPr algn="r">
              <a:defRPr sz="1200"/>
            </a:lvl1pPr>
          </a:lstStyle>
          <a:p>
            <a:fld id="{7D3B6EEF-C4B0-49CC-BE10-1B0DB61103A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74720"/>
            <a:ext cx="3103880" cy="472440"/>
          </a:xfrm>
          <a:prstGeom prst="rect">
            <a:avLst/>
          </a:prstGeom>
        </p:spPr>
        <p:txBody>
          <a:bodyPr vert="horz" lIns="94915" tIns="47457" rIns="94915" bIns="474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57262" y="8974720"/>
            <a:ext cx="3103880" cy="472440"/>
          </a:xfrm>
          <a:prstGeom prst="rect">
            <a:avLst/>
          </a:prstGeom>
        </p:spPr>
        <p:txBody>
          <a:bodyPr vert="horz" lIns="94915" tIns="47457" rIns="94915" bIns="47457" rtlCol="0" anchor="b"/>
          <a:lstStyle>
            <a:lvl1pPr algn="r">
              <a:defRPr sz="1200"/>
            </a:lvl1pPr>
          </a:lstStyle>
          <a:p>
            <a:fld id="{06F88FD9-A999-4A8B-985B-C9E1328D25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6068CE-4B17-402F-B1A2-C6757AE064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81366-EA53-4B44-84A1-4895B7841E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0DF82-EE3F-46D7-BB95-3137F2A1F2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9325C-964D-4499-8C78-F6D5BC7425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9831D-DCFF-4043-B627-0BDE0B5D0D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CE3C9-0D8E-46C1-8E18-F6F6114A1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E4B73-5F8B-461C-82E7-E4DADEA4AE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C8A5A-FB9C-4A77-8FDC-5573CF3C9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CBD3-F6B4-4F46-87B4-D2A183DD1C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EA5F4-8583-4771-B007-FED9C1D67E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EBFA3-8D88-4980-A8A7-22B972433F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F0E69-EFF3-459D-B551-FBB86F0F55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7347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7348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7349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7350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7351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7352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7353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7354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5E00F2A-7F25-4D28-BF2A-465AE831A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42.xml"/><Relationship Id="rId18" Type="http://schemas.openxmlformats.org/officeDocument/2006/relationships/slide" Target="slide16.xml"/><Relationship Id="rId26" Type="http://schemas.openxmlformats.org/officeDocument/2006/relationships/slide" Target="slide20.xml"/><Relationship Id="rId3" Type="http://schemas.openxmlformats.org/officeDocument/2006/relationships/audio" Target="../media/audio1.wav"/><Relationship Id="rId21" Type="http://schemas.openxmlformats.org/officeDocument/2006/relationships/slide" Target="slide46.xml"/><Relationship Id="rId7" Type="http://schemas.openxmlformats.org/officeDocument/2006/relationships/slide" Target="slide6.xml"/><Relationship Id="rId12" Type="http://schemas.openxmlformats.org/officeDocument/2006/relationships/slide" Target="slide22.xml"/><Relationship Id="rId17" Type="http://schemas.openxmlformats.org/officeDocument/2006/relationships/slide" Target="slide44.xml"/><Relationship Id="rId25" Type="http://schemas.openxmlformats.org/officeDocument/2006/relationships/slide" Target="slide48.xml"/><Relationship Id="rId2" Type="http://schemas.openxmlformats.org/officeDocument/2006/relationships/slideLayout" Target="../slideLayouts/slideLayout12.xml"/><Relationship Id="rId16" Type="http://schemas.openxmlformats.org/officeDocument/2006/relationships/slide" Target="slide34.xml"/><Relationship Id="rId20" Type="http://schemas.openxmlformats.org/officeDocument/2006/relationships/slide" Target="slide36.xml"/><Relationship Id="rId29" Type="http://schemas.openxmlformats.org/officeDocument/2006/relationships/slide" Target="slide50.xml"/><Relationship Id="rId1" Type="http://schemas.openxmlformats.org/officeDocument/2006/relationships/vmlDrawing" Target="../drawings/vmlDrawing1.vml"/><Relationship Id="rId6" Type="http://schemas.openxmlformats.org/officeDocument/2006/relationships/slide" Target="slide4.xml"/><Relationship Id="rId11" Type="http://schemas.openxmlformats.org/officeDocument/2006/relationships/slide" Target="slide32.xml"/><Relationship Id="rId24" Type="http://schemas.openxmlformats.org/officeDocument/2006/relationships/slide" Target="slide38.xml"/><Relationship Id="rId5" Type="http://schemas.openxmlformats.org/officeDocument/2006/relationships/slide" Target="slide2.xml"/><Relationship Id="rId15" Type="http://schemas.openxmlformats.org/officeDocument/2006/relationships/slide" Target="slide24.xml"/><Relationship Id="rId23" Type="http://schemas.openxmlformats.org/officeDocument/2006/relationships/slide" Target="slide28.xml"/><Relationship Id="rId28" Type="http://schemas.openxmlformats.org/officeDocument/2006/relationships/slide" Target="slide40.xml"/><Relationship Id="rId10" Type="http://schemas.openxmlformats.org/officeDocument/2006/relationships/slide" Target="slide12.xml"/><Relationship Id="rId19" Type="http://schemas.openxmlformats.org/officeDocument/2006/relationships/slide" Target="slide26.xml"/><Relationship Id="rId4" Type="http://schemas.openxmlformats.org/officeDocument/2006/relationships/oleObject" Target="../embeddings/Microsoft_Office_Word_97_-_2003_Document1.doc"/><Relationship Id="rId9" Type="http://schemas.openxmlformats.org/officeDocument/2006/relationships/slide" Target="slide10.xml"/><Relationship Id="rId14" Type="http://schemas.openxmlformats.org/officeDocument/2006/relationships/slide" Target="slide14.xml"/><Relationship Id="rId22" Type="http://schemas.openxmlformats.org/officeDocument/2006/relationships/slide" Target="slide18.xml"/><Relationship Id="rId27" Type="http://schemas.openxmlformats.org/officeDocument/2006/relationships/slide" Target="slide30.xml"/><Relationship Id="rId30" Type="http://schemas.openxmlformats.org/officeDocument/2006/relationships/slide" Target="slide5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My%20Documents\final_Q.wav" TargetMode="External"/><Relationship Id="rId5" Type="http://schemas.openxmlformats.org/officeDocument/2006/relationships/image" Target="../media/image2.jpeg"/><Relationship Id="rId4" Type="http://schemas.openxmlformats.org/officeDocument/2006/relationships/slide" Target="slide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8000" dirty="0" smtClean="0">
                <a:solidFill>
                  <a:schemeClr val="folHlink"/>
                </a:solidFill>
              </a:rPr>
              <a:t>Jeopardy</a:t>
            </a:r>
            <a:endParaRPr lang="en-US" dirty="0" smtClean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457200" y="1350963"/>
          <a:ext cx="8080375" cy="4821237"/>
        </p:xfrm>
        <a:graphic>
          <a:graphicData uri="http://schemas.openxmlformats.org/presentationml/2006/ole">
            <p:oleObj spid="_x0000_s1026" name="Document" r:id="rId4" imgW="7928640" imgH="4730760" progId="Word.Document.8">
              <p:embed/>
            </p:oleObj>
          </a:graphicData>
        </a:graphic>
      </p:graphicFrame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1600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2"/>
                </a:solidFill>
              </a:rPr>
              <a:t>Angle </a:t>
            </a:r>
          </a:p>
          <a:p>
            <a:r>
              <a:rPr lang="en-US" sz="2000" dirty="0" smtClean="0">
                <a:solidFill>
                  <a:schemeClr val="bg2"/>
                </a:solidFill>
              </a:rPr>
              <a:t>Relationships</a:t>
            </a:r>
            <a:endParaRPr lang="en-US" sz="2000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514600" y="1295400"/>
            <a:ext cx="1066800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Circle</a:t>
            </a:r>
          </a:p>
          <a:p>
            <a:r>
              <a:rPr lang="en-US" dirty="0" err="1" smtClean="0">
                <a:solidFill>
                  <a:schemeClr val="bg2"/>
                </a:solidFill>
              </a:rPr>
              <a:t>Eqns</a:t>
            </a:r>
            <a:endParaRPr lang="en-US" dirty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889375" y="1379538"/>
            <a:ext cx="12922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Circle</a:t>
            </a:r>
          </a:p>
          <a:p>
            <a:pPr algn="ctr"/>
            <a:r>
              <a:rPr lang="en-US" dirty="0" err="1" smtClean="0">
                <a:solidFill>
                  <a:schemeClr val="bg2"/>
                </a:solidFill>
              </a:rPr>
              <a:t>Vocab</a:t>
            </a:r>
            <a:endParaRPr lang="en-US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400517" y="1295400"/>
            <a:ext cx="13131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Areas of 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Sectors</a:t>
            </a:r>
            <a:endParaRPr lang="en-US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261360" y="1447800"/>
            <a:ext cx="7601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chemeClr val="bg2"/>
                </a:solidFill>
              </a:rPr>
              <a:t>Misc.</a:t>
            </a:r>
            <a:endParaRPr lang="en-US" dirty="0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8382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5" action="ppaction://hlinksldjump"/>
              </a:rPr>
              <a:t>Q $100</a:t>
            </a:r>
            <a:endParaRPr lang="en-US" dirty="0"/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98525" y="3241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6" action="ppaction://hlinksldjump"/>
              </a:rPr>
              <a:t>Q $200</a:t>
            </a:r>
            <a:endParaRPr lang="en-US" dirty="0"/>
          </a:p>
        </p:txBody>
      </p:sp>
      <p:sp>
        <p:nvSpPr>
          <p:cNvPr id="1035" name="Text Box 12"/>
          <p:cNvSpPr txBox="1">
            <a:spLocks noChangeArrowheads="1"/>
          </p:cNvSpPr>
          <p:nvPr/>
        </p:nvSpPr>
        <p:spPr bwMode="auto">
          <a:xfrm>
            <a:off x="898525" y="4003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7" action="ppaction://hlinksldjump"/>
              </a:rPr>
              <a:t>Q $300</a:t>
            </a:r>
            <a:endParaRPr lang="en-US" dirty="0"/>
          </a:p>
        </p:txBody>
      </p:sp>
      <p:sp>
        <p:nvSpPr>
          <p:cNvPr id="1036" name="Text Box 13"/>
          <p:cNvSpPr txBox="1">
            <a:spLocks noChangeArrowheads="1"/>
          </p:cNvSpPr>
          <p:nvPr/>
        </p:nvSpPr>
        <p:spPr bwMode="auto">
          <a:xfrm>
            <a:off x="898525" y="4765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8" action="ppaction://hlinksldjump"/>
              </a:rPr>
              <a:t>Q $400</a:t>
            </a:r>
            <a:endParaRPr lang="en-US" dirty="0"/>
          </a:p>
        </p:txBody>
      </p:sp>
      <p:sp>
        <p:nvSpPr>
          <p:cNvPr id="1037" name="Text Box 14"/>
          <p:cNvSpPr txBox="1">
            <a:spLocks noChangeArrowheads="1"/>
          </p:cNvSpPr>
          <p:nvPr/>
        </p:nvSpPr>
        <p:spPr bwMode="auto">
          <a:xfrm>
            <a:off x="898525" y="5527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9" action="ppaction://hlinksldjump"/>
              </a:rPr>
              <a:t>Q $500</a:t>
            </a:r>
            <a:endParaRPr lang="en-US" dirty="0"/>
          </a:p>
        </p:txBody>
      </p:sp>
      <p:sp>
        <p:nvSpPr>
          <p:cNvPr id="1038" name="Rectangle 15"/>
          <p:cNvSpPr>
            <a:spLocks noChangeArrowheads="1"/>
          </p:cNvSpPr>
          <p:nvPr/>
        </p:nvSpPr>
        <p:spPr bwMode="auto">
          <a:xfrm>
            <a:off x="25146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0" action="ppaction://hlinksldjump"/>
              </a:rPr>
              <a:t>Q $100</a:t>
            </a:r>
            <a:endParaRPr lang="en-US" dirty="0"/>
          </a:p>
        </p:txBody>
      </p:sp>
      <p:sp>
        <p:nvSpPr>
          <p:cNvPr id="1039" name="Rectangle 16"/>
          <p:cNvSpPr>
            <a:spLocks noChangeArrowheads="1"/>
          </p:cNvSpPr>
          <p:nvPr/>
        </p:nvSpPr>
        <p:spPr bwMode="auto">
          <a:xfrm>
            <a:off x="55626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1" action="ppaction://hlinksldjump"/>
              </a:rPr>
              <a:t>Q $100</a:t>
            </a:r>
            <a:endParaRPr lang="en-US" dirty="0"/>
          </a:p>
        </p:txBody>
      </p:sp>
      <p:sp>
        <p:nvSpPr>
          <p:cNvPr id="1040" name="Rectangle 17"/>
          <p:cNvSpPr>
            <a:spLocks noChangeArrowheads="1"/>
          </p:cNvSpPr>
          <p:nvPr/>
        </p:nvSpPr>
        <p:spPr bwMode="auto">
          <a:xfrm>
            <a:off x="40386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2" action="ppaction://hlinksldjump"/>
              </a:rPr>
              <a:t>Q $100</a:t>
            </a:r>
            <a:endParaRPr lang="en-US" dirty="0"/>
          </a:p>
        </p:txBody>
      </p:sp>
      <p:sp>
        <p:nvSpPr>
          <p:cNvPr id="1041" name="Rectangle 18"/>
          <p:cNvSpPr>
            <a:spLocks noChangeArrowheads="1"/>
          </p:cNvSpPr>
          <p:nvPr/>
        </p:nvSpPr>
        <p:spPr bwMode="auto">
          <a:xfrm>
            <a:off x="70104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3" action="ppaction://hlinksldjump"/>
              </a:rPr>
              <a:t>Q $100</a:t>
            </a:r>
            <a:endParaRPr lang="en-US" dirty="0"/>
          </a:p>
        </p:txBody>
      </p:sp>
      <p:sp>
        <p:nvSpPr>
          <p:cNvPr id="1042" name="Rectangle 19"/>
          <p:cNvSpPr>
            <a:spLocks noChangeArrowheads="1"/>
          </p:cNvSpPr>
          <p:nvPr/>
        </p:nvSpPr>
        <p:spPr bwMode="auto">
          <a:xfrm>
            <a:off x="25146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4" action="ppaction://hlinksldjump"/>
              </a:rPr>
              <a:t>Q $200</a:t>
            </a:r>
            <a:endParaRPr lang="en-US" dirty="0"/>
          </a:p>
        </p:txBody>
      </p:sp>
      <p:sp>
        <p:nvSpPr>
          <p:cNvPr id="1043" name="Rectangle 20"/>
          <p:cNvSpPr>
            <a:spLocks noChangeArrowheads="1"/>
          </p:cNvSpPr>
          <p:nvPr/>
        </p:nvSpPr>
        <p:spPr bwMode="auto">
          <a:xfrm>
            <a:off x="40386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5" action="ppaction://hlinksldjump"/>
              </a:rPr>
              <a:t>Q $200</a:t>
            </a:r>
            <a:endParaRPr lang="en-US" dirty="0"/>
          </a:p>
        </p:txBody>
      </p:sp>
      <p:sp>
        <p:nvSpPr>
          <p:cNvPr id="1044" name="Rectangle 21"/>
          <p:cNvSpPr>
            <a:spLocks noChangeArrowheads="1"/>
          </p:cNvSpPr>
          <p:nvPr/>
        </p:nvSpPr>
        <p:spPr bwMode="auto">
          <a:xfrm>
            <a:off x="55626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6" action="ppaction://hlinksldjump"/>
              </a:rPr>
              <a:t>Q $200</a:t>
            </a:r>
            <a:endParaRPr lang="en-US" dirty="0"/>
          </a:p>
        </p:txBody>
      </p:sp>
      <p:sp>
        <p:nvSpPr>
          <p:cNvPr id="1045" name="Rectangle 22"/>
          <p:cNvSpPr>
            <a:spLocks noChangeArrowheads="1"/>
          </p:cNvSpPr>
          <p:nvPr/>
        </p:nvSpPr>
        <p:spPr bwMode="auto">
          <a:xfrm>
            <a:off x="70104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7" action="ppaction://hlinksldjump"/>
              </a:rPr>
              <a:t>Q $200</a:t>
            </a:r>
            <a:endParaRPr lang="en-US" dirty="0"/>
          </a:p>
        </p:txBody>
      </p:sp>
      <p:sp>
        <p:nvSpPr>
          <p:cNvPr id="1046" name="Rectangle 23"/>
          <p:cNvSpPr>
            <a:spLocks noChangeArrowheads="1"/>
          </p:cNvSpPr>
          <p:nvPr/>
        </p:nvSpPr>
        <p:spPr bwMode="auto">
          <a:xfrm>
            <a:off x="2514600" y="3962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8" action="ppaction://hlinksldjump"/>
              </a:rPr>
              <a:t>Q $300</a:t>
            </a:r>
            <a:endParaRPr lang="en-US" dirty="0"/>
          </a:p>
        </p:txBody>
      </p:sp>
      <p:sp>
        <p:nvSpPr>
          <p:cNvPr id="1047" name="Rectangle 24"/>
          <p:cNvSpPr>
            <a:spLocks noChangeArrowheads="1"/>
          </p:cNvSpPr>
          <p:nvPr/>
        </p:nvSpPr>
        <p:spPr bwMode="auto">
          <a:xfrm>
            <a:off x="3962400" y="3962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9" action="ppaction://hlinksldjump"/>
              </a:rPr>
              <a:t>Q $300</a:t>
            </a:r>
            <a:endParaRPr lang="en-US" dirty="0"/>
          </a:p>
        </p:txBody>
      </p:sp>
      <p:sp>
        <p:nvSpPr>
          <p:cNvPr id="1048" name="Rectangle 25"/>
          <p:cNvSpPr>
            <a:spLocks noChangeArrowheads="1"/>
          </p:cNvSpPr>
          <p:nvPr/>
        </p:nvSpPr>
        <p:spPr bwMode="auto">
          <a:xfrm>
            <a:off x="5538788" y="3962400"/>
            <a:ext cx="1090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0" action="ppaction://hlinksldjump"/>
              </a:rPr>
              <a:t>Q $300</a:t>
            </a:r>
            <a:endParaRPr lang="en-US" dirty="0"/>
          </a:p>
        </p:txBody>
      </p:sp>
      <p:sp>
        <p:nvSpPr>
          <p:cNvPr id="1049" name="Rectangle 26"/>
          <p:cNvSpPr>
            <a:spLocks noChangeArrowheads="1"/>
          </p:cNvSpPr>
          <p:nvPr/>
        </p:nvSpPr>
        <p:spPr bwMode="auto">
          <a:xfrm>
            <a:off x="7010400" y="4038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1" action="ppaction://hlinksldjump"/>
              </a:rPr>
              <a:t>Q $300</a:t>
            </a:r>
            <a:endParaRPr lang="en-US" dirty="0"/>
          </a:p>
        </p:txBody>
      </p:sp>
      <p:sp>
        <p:nvSpPr>
          <p:cNvPr id="1050" name="Rectangle 27"/>
          <p:cNvSpPr>
            <a:spLocks noChangeArrowheads="1"/>
          </p:cNvSpPr>
          <p:nvPr/>
        </p:nvSpPr>
        <p:spPr bwMode="auto">
          <a:xfrm>
            <a:off x="2514600" y="4724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2" action="ppaction://hlinksldjump"/>
              </a:rPr>
              <a:t>Q $400</a:t>
            </a:r>
            <a:endParaRPr lang="en-US" dirty="0"/>
          </a:p>
        </p:txBody>
      </p:sp>
      <p:sp>
        <p:nvSpPr>
          <p:cNvPr id="1051" name="Rectangle 28"/>
          <p:cNvSpPr>
            <a:spLocks noChangeArrowheads="1"/>
          </p:cNvSpPr>
          <p:nvPr/>
        </p:nvSpPr>
        <p:spPr bwMode="auto">
          <a:xfrm>
            <a:off x="4038600" y="4800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3" action="ppaction://hlinksldjump"/>
              </a:rPr>
              <a:t>Q $400</a:t>
            </a:r>
            <a:endParaRPr lang="en-US" dirty="0"/>
          </a:p>
        </p:txBody>
      </p:sp>
      <p:sp>
        <p:nvSpPr>
          <p:cNvPr id="1052" name="Rectangle 29"/>
          <p:cNvSpPr>
            <a:spLocks noChangeArrowheads="1"/>
          </p:cNvSpPr>
          <p:nvPr/>
        </p:nvSpPr>
        <p:spPr bwMode="auto">
          <a:xfrm>
            <a:off x="5562600" y="4800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4" action="ppaction://hlinksldjump"/>
              </a:rPr>
              <a:t>Q $400</a:t>
            </a:r>
            <a:endParaRPr lang="en-US" dirty="0"/>
          </a:p>
        </p:txBody>
      </p:sp>
      <p:sp>
        <p:nvSpPr>
          <p:cNvPr id="1053" name="Rectangle 30"/>
          <p:cNvSpPr>
            <a:spLocks noChangeArrowheads="1"/>
          </p:cNvSpPr>
          <p:nvPr/>
        </p:nvSpPr>
        <p:spPr bwMode="auto">
          <a:xfrm>
            <a:off x="7010400" y="4800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5" action="ppaction://hlinksldjump"/>
              </a:rPr>
              <a:t>Q $400</a:t>
            </a:r>
            <a:endParaRPr lang="en-US" dirty="0"/>
          </a:p>
        </p:txBody>
      </p:sp>
      <p:sp>
        <p:nvSpPr>
          <p:cNvPr id="1054" name="Rectangle 31"/>
          <p:cNvSpPr>
            <a:spLocks noChangeArrowheads="1"/>
          </p:cNvSpPr>
          <p:nvPr/>
        </p:nvSpPr>
        <p:spPr bwMode="auto">
          <a:xfrm>
            <a:off x="25146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6" action="ppaction://hlinksldjump"/>
              </a:rPr>
              <a:t>Q $500</a:t>
            </a:r>
            <a:endParaRPr lang="en-US" dirty="0"/>
          </a:p>
        </p:txBody>
      </p:sp>
      <p:sp>
        <p:nvSpPr>
          <p:cNvPr id="1055" name="Rectangle 32"/>
          <p:cNvSpPr>
            <a:spLocks noChangeArrowheads="1"/>
          </p:cNvSpPr>
          <p:nvPr/>
        </p:nvSpPr>
        <p:spPr bwMode="auto">
          <a:xfrm>
            <a:off x="40386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7" action="ppaction://hlinksldjump"/>
              </a:rPr>
              <a:t>Q $500</a:t>
            </a:r>
            <a:endParaRPr lang="en-US" dirty="0"/>
          </a:p>
        </p:txBody>
      </p:sp>
      <p:sp>
        <p:nvSpPr>
          <p:cNvPr id="1056" name="Rectangle 33"/>
          <p:cNvSpPr>
            <a:spLocks noChangeArrowheads="1"/>
          </p:cNvSpPr>
          <p:nvPr/>
        </p:nvSpPr>
        <p:spPr bwMode="auto">
          <a:xfrm>
            <a:off x="55626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8" action="ppaction://hlinksldjump"/>
              </a:rPr>
              <a:t>Q $500</a:t>
            </a:r>
            <a:endParaRPr lang="en-US" dirty="0"/>
          </a:p>
        </p:txBody>
      </p:sp>
      <p:sp>
        <p:nvSpPr>
          <p:cNvPr id="1057" name="Rectangle 34"/>
          <p:cNvSpPr>
            <a:spLocks noChangeArrowheads="1"/>
          </p:cNvSpPr>
          <p:nvPr/>
        </p:nvSpPr>
        <p:spPr bwMode="auto">
          <a:xfrm>
            <a:off x="70104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9" action="ppaction://hlinksldjump"/>
              </a:rPr>
              <a:t>Q $500</a:t>
            </a:r>
            <a:endParaRPr lang="en-US" dirty="0"/>
          </a:p>
        </p:txBody>
      </p:sp>
      <p:sp>
        <p:nvSpPr>
          <p:cNvPr id="1058" name="Text Box 47"/>
          <p:cNvSpPr txBox="1">
            <a:spLocks noChangeArrowheads="1"/>
          </p:cNvSpPr>
          <p:nvPr/>
        </p:nvSpPr>
        <p:spPr bwMode="auto">
          <a:xfrm>
            <a:off x="6765925" y="6324600"/>
            <a:ext cx="1995488" cy="466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30" action="ppaction://hlinksldjump"/>
              </a:rPr>
              <a:t>Final Jeopardy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2" grpId="0" build="p" autoUpdateAnimBg="0"/>
      <p:bldP spid="2053" grpId="0" build="p" autoUpdateAnimBg="0"/>
      <p:bldP spid="2054" grpId="0" build="p" autoUpdateAnimBg="0"/>
      <p:bldP spid="2055" grpId="0" build="p" autoUpdateAnimBg="0"/>
      <p:bldP spid="2056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 </a:t>
            </a:r>
            <a:r>
              <a:rPr lang="en-US" dirty="0" smtClean="0"/>
              <a:t>from Angle Relationships </a:t>
            </a:r>
            <a:endParaRPr lang="en-US" dirty="0" smtClean="0"/>
          </a:p>
        </p:txBody>
      </p:sp>
      <p:pic>
        <p:nvPicPr>
          <p:cNvPr id="1229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90600" y="2362200"/>
            <a:ext cx="7391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dirty="0" smtClean="0"/>
              <a:t>If an inscribed angle intercepts the diameter of a circle, then what is the measure of the angle?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Angle Relationships</a:t>
            </a:r>
            <a:endParaRPr lang="en-US" dirty="0" smtClean="0"/>
          </a:p>
        </p:txBody>
      </p:sp>
      <p:pic>
        <p:nvPicPr>
          <p:cNvPr id="1331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810000" y="2514600"/>
            <a:ext cx="126188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dirty="0" smtClean="0"/>
              <a:t>90°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Question from Circle Equations</a:t>
            </a:r>
          </a:p>
        </p:txBody>
      </p:sp>
      <p:pic>
        <p:nvPicPr>
          <p:cNvPr id="1433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33400" y="1828800"/>
            <a:ext cx="7467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600" dirty="0" smtClean="0"/>
              <a:t>What is the equation of a circle whose center is at (3, 5) and radius is 9?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Equations</a:t>
            </a:r>
            <a:endParaRPr lang="en-US" dirty="0" smtClean="0"/>
          </a:p>
        </p:txBody>
      </p:sp>
      <p:pic>
        <p:nvPicPr>
          <p:cNvPr id="1536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04800" y="21336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7200" dirty="0" smtClean="0"/>
              <a:t>(x – 3)</a:t>
            </a:r>
            <a:r>
              <a:rPr lang="en-US" sz="7200" baseline="30000" dirty="0" smtClean="0"/>
              <a:t>2</a:t>
            </a:r>
            <a:r>
              <a:rPr lang="en-US" sz="7200" dirty="0" smtClean="0"/>
              <a:t>  + (y – 5)</a:t>
            </a:r>
            <a:r>
              <a:rPr lang="en-US" sz="7200" baseline="30000" dirty="0" smtClean="0"/>
              <a:t>2</a:t>
            </a:r>
            <a:r>
              <a:rPr lang="en-US" sz="7200" dirty="0" smtClean="0"/>
              <a:t> =81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 smtClean="0"/>
              <a:t>$200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Equations</a:t>
            </a:r>
            <a:endParaRPr lang="en-US" dirty="0" smtClean="0"/>
          </a:p>
        </p:txBody>
      </p:sp>
      <p:pic>
        <p:nvPicPr>
          <p:cNvPr id="1638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7848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600" dirty="0" smtClean="0"/>
              <a:t>What is the equation of a circle whose center is at (5, -9) and radius is 12?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Answer from Circle Equations</a:t>
            </a:r>
          </a:p>
        </p:txBody>
      </p:sp>
      <p:pic>
        <p:nvPicPr>
          <p:cNvPr id="1741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81000" y="2133600"/>
            <a:ext cx="862877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600" dirty="0" smtClean="0"/>
              <a:t>(x – 5)</a:t>
            </a:r>
            <a:r>
              <a:rPr lang="en-US" sz="6600" baseline="30000" dirty="0" smtClean="0"/>
              <a:t>2 </a:t>
            </a:r>
            <a:r>
              <a:rPr lang="en-US" sz="6600" dirty="0" smtClean="0"/>
              <a:t>+ (y + 9)</a:t>
            </a:r>
            <a:r>
              <a:rPr lang="en-US" sz="6600" baseline="30000" dirty="0" smtClean="0"/>
              <a:t>2 </a:t>
            </a:r>
            <a:r>
              <a:rPr lang="en-US" sz="6600" dirty="0" smtClean="0"/>
              <a:t>= 144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 smtClean="0"/>
              <a:t>$300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Equations</a:t>
            </a:r>
            <a:endParaRPr lang="en-US" dirty="0" smtClean="0"/>
          </a:p>
        </p:txBody>
      </p:sp>
      <p:pic>
        <p:nvPicPr>
          <p:cNvPr id="1843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137160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Where does the point (2, 3) lie in relation to the circle centered at (3, -4) with a radius of 9 units?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 smtClean="0"/>
              <a:t>$300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Equations</a:t>
            </a:r>
            <a:endParaRPr lang="en-US" dirty="0" smtClean="0"/>
          </a:p>
        </p:txBody>
      </p:sp>
      <p:pic>
        <p:nvPicPr>
          <p:cNvPr id="1945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2133600"/>
            <a:ext cx="594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On the interior.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Equations</a:t>
            </a:r>
            <a:endParaRPr lang="en-US" dirty="0" smtClean="0"/>
          </a:p>
        </p:txBody>
      </p:sp>
      <p:pic>
        <p:nvPicPr>
          <p:cNvPr id="2048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066801" y="1905000"/>
            <a:ext cx="6781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How do you find the scale factor between two circles, </a:t>
            </a:r>
            <a:r>
              <a:rPr lang="en-US" sz="6000" dirty="0" err="1" smtClean="0">
                <a:latin typeface="Cambria Math"/>
                <a:ea typeface="Cambria Math"/>
              </a:rPr>
              <a:t>ʘA</a:t>
            </a:r>
            <a:r>
              <a:rPr lang="en-US" sz="6000" dirty="0" smtClean="0">
                <a:latin typeface="Cambria Math"/>
                <a:ea typeface="Cambria Math"/>
              </a:rPr>
              <a:t> and </a:t>
            </a:r>
            <a:r>
              <a:rPr lang="en-US" sz="6000" dirty="0" err="1" smtClean="0">
                <a:latin typeface="Cambria Math"/>
                <a:ea typeface="Cambria Math"/>
              </a:rPr>
              <a:t>ʘB</a:t>
            </a:r>
            <a:r>
              <a:rPr lang="en-US" sz="6000" dirty="0" smtClean="0"/>
              <a:t>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Equations</a:t>
            </a:r>
            <a:endParaRPr lang="en-US" dirty="0" smtClean="0"/>
          </a:p>
        </p:txBody>
      </p:sp>
      <p:pic>
        <p:nvPicPr>
          <p:cNvPr id="2150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81000" y="2133600"/>
            <a:ext cx="885021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dirty="0" smtClean="0"/>
              <a:t>Radius </a:t>
            </a:r>
            <a:r>
              <a:rPr lang="en-US" sz="4400" dirty="0" err="1" smtClean="0">
                <a:latin typeface="Cambria Math"/>
                <a:ea typeface="Cambria Math"/>
              </a:rPr>
              <a:t>ʘA</a:t>
            </a:r>
            <a:r>
              <a:rPr lang="en-US" sz="4400" dirty="0" smtClean="0">
                <a:latin typeface="Cambria Math"/>
                <a:ea typeface="Cambria Math"/>
              </a:rPr>
              <a:t>		Circumference </a:t>
            </a:r>
            <a:r>
              <a:rPr lang="en-US" sz="4400" dirty="0" err="1" smtClean="0">
                <a:latin typeface="Cambria Math"/>
                <a:ea typeface="Cambria Math"/>
              </a:rPr>
              <a:t>ʘA</a:t>
            </a:r>
            <a:endParaRPr lang="en-US" sz="4400" dirty="0" smtClean="0">
              <a:latin typeface="Cambria Math"/>
              <a:ea typeface="Cambria Math"/>
            </a:endParaRPr>
          </a:p>
          <a:p>
            <a:r>
              <a:rPr lang="en-US" sz="4400" dirty="0" smtClean="0">
                <a:latin typeface="Cambria Math"/>
                <a:ea typeface="Cambria Math"/>
              </a:rPr>
              <a:t>-------------	or	-----------------------</a:t>
            </a:r>
          </a:p>
          <a:p>
            <a:r>
              <a:rPr lang="en-US" sz="4400" dirty="0" smtClean="0">
                <a:latin typeface="Cambria Math"/>
                <a:ea typeface="Cambria Math"/>
              </a:rPr>
              <a:t>Radius </a:t>
            </a:r>
            <a:r>
              <a:rPr lang="en-US" sz="4400" dirty="0" err="1" smtClean="0">
                <a:latin typeface="Cambria Math"/>
                <a:ea typeface="Cambria Math"/>
              </a:rPr>
              <a:t>ʘB</a:t>
            </a:r>
            <a:r>
              <a:rPr lang="en-US" sz="4400" dirty="0" smtClean="0">
                <a:latin typeface="Cambria Math"/>
                <a:ea typeface="Cambria Math"/>
              </a:rPr>
              <a:t>		Circumference </a:t>
            </a:r>
            <a:r>
              <a:rPr lang="en-US" sz="4400" dirty="0" err="1" smtClean="0">
                <a:latin typeface="Cambria Math"/>
                <a:ea typeface="Cambria Math"/>
              </a:rPr>
              <a:t>ʘB</a:t>
            </a:r>
            <a:endParaRPr lang="en-US" sz="4400" dirty="0" smtClean="0">
              <a:latin typeface="Cambria Math"/>
              <a:ea typeface="Cambria Math"/>
            </a:endParaRPr>
          </a:p>
          <a:p>
            <a:endParaRPr lang="en-US" sz="4400" dirty="0" smtClean="0">
              <a:latin typeface="Cambria Math"/>
              <a:ea typeface="Cambria Math"/>
            </a:endParaRPr>
          </a:p>
          <a:p>
            <a:r>
              <a:rPr lang="en-US" sz="4400" dirty="0" smtClean="0">
                <a:latin typeface="Cambria Math"/>
                <a:ea typeface="Cambria Math"/>
              </a:rPr>
              <a:t>What does this tell us?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$100 Question from </a:t>
            </a:r>
            <a:br>
              <a:rPr lang="en-US" dirty="0" smtClean="0"/>
            </a:br>
            <a:r>
              <a:rPr lang="en-US" dirty="0" smtClean="0"/>
              <a:t>Angle Relationships</a:t>
            </a:r>
          </a:p>
        </p:txBody>
      </p:sp>
      <p:pic>
        <p:nvPicPr>
          <p:cNvPr id="409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457200" y="1524000"/>
            <a:ext cx="67120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/>
              <a:t>What </a:t>
            </a:r>
            <a:r>
              <a:rPr lang="en-US" sz="3600" dirty="0" smtClean="0"/>
              <a:t>is the measure of </a:t>
            </a:r>
            <a:r>
              <a:rPr lang="en-US" sz="3600" dirty="0" err="1" smtClean="0"/>
              <a:t>angleLON</a:t>
            </a:r>
            <a:r>
              <a:rPr lang="en-US" sz="3600" dirty="0" smtClean="0"/>
              <a:t>?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7514" y="2362200"/>
            <a:ext cx="460284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 from Circle Equations</a:t>
            </a:r>
          </a:p>
        </p:txBody>
      </p:sp>
      <p:pic>
        <p:nvPicPr>
          <p:cNvPr id="2253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81001" y="2057400"/>
            <a:ext cx="8762999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dirty="0" smtClean="0"/>
              <a:t>Where does the point (0,5) lie in relation to the circle centered at the origin and containing the point (3,4)?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Equations</a:t>
            </a:r>
            <a:endParaRPr lang="en-US" dirty="0" smtClean="0"/>
          </a:p>
        </p:txBody>
      </p:sp>
      <p:pic>
        <p:nvPicPr>
          <p:cNvPr id="2355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" y="1981200"/>
            <a:ext cx="4114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x</a:t>
            </a:r>
            <a:r>
              <a:rPr lang="en-US" sz="6000" baseline="30000" dirty="0" smtClean="0"/>
              <a:t>2 </a:t>
            </a:r>
            <a:r>
              <a:rPr lang="en-US" sz="6000" dirty="0" smtClean="0"/>
              <a:t>+ y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 </a:t>
            </a:r>
            <a:r>
              <a:rPr lang="en-US" sz="6000" dirty="0" smtClean="0"/>
              <a:t>= </a:t>
            </a:r>
            <a:r>
              <a:rPr lang="en-US" sz="6000" dirty="0" smtClean="0"/>
              <a:t>r</a:t>
            </a:r>
            <a:r>
              <a:rPr lang="en-US" sz="6000" baseline="30000" dirty="0" smtClean="0"/>
              <a:t>2</a:t>
            </a:r>
          </a:p>
          <a:p>
            <a:r>
              <a:rPr lang="en-US" sz="6000" dirty="0" smtClean="0"/>
              <a:t>3</a:t>
            </a:r>
            <a:r>
              <a:rPr lang="en-US" sz="6000" baseline="30000" dirty="0" smtClean="0"/>
              <a:t>2 </a:t>
            </a:r>
            <a:r>
              <a:rPr lang="en-US" sz="6000" dirty="0" smtClean="0"/>
              <a:t>+ </a:t>
            </a:r>
            <a:r>
              <a:rPr lang="en-US" sz="6000" dirty="0" smtClean="0"/>
              <a:t>4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 </a:t>
            </a:r>
            <a:r>
              <a:rPr lang="en-US" sz="6000" dirty="0" smtClean="0"/>
              <a:t>= r</a:t>
            </a:r>
            <a:r>
              <a:rPr lang="en-US" sz="6000" baseline="30000" dirty="0" smtClean="0"/>
              <a:t>2</a:t>
            </a:r>
          </a:p>
          <a:p>
            <a:r>
              <a:rPr lang="en-US" sz="6000" dirty="0" smtClean="0"/>
              <a:t>25 </a:t>
            </a:r>
            <a:r>
              <a:rPr lang="en-US" sz="6000" dirty="0" smtClean="0"/>
              <a:t>= r</a:t>
            </a:r>
            <a:r>
              <a:rPr lang="en-US" sz="6000" baseline="30000" dirty="0" smtClean="0"/>
              <a:t>2</a:t>
            </a:r>
          </a:p>
          <a:p>
            <a:r>
              <a:rPr lang="en-US" sz="6000" dirty="0" smtClean="0"/>
              <a:t>5 = r</a:t>
            </a:r>
            <a:endParaRPr lang="en-US" sz="60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67200" y="1981200"/>
            <a:ext cx="4419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/>
              <a:t>x</a:t>
            </a:r>
            <a:r>
              <a:rPr lang="en-US" sz="5400" baseline="30000" dirty="0" smtClean="0"/>
              <a:t>2 </a:t>
            </a:r>
            <a:r>
              <a:rPr lang="en-US" sz="5400" dirty="0" smtClean="0"/>
              <a:t>+ y</a:t>
            </a:r>
            <a:r>
              <a:rPr lang="en-US" sz="5400" baseline="30000" dirty="0" smtClean="0"/>
              <a:t>2</a:t>
            </a:r>
            <a:r>
              <a:rPr lang="en-US" sz="5400" dirty="0" smtClean="0"/>
              <a:t> </a:t>
            </a:r>
            <a:r>
              <a:rPr lang="en-US" sz="5400" dirty="0" smtClean="0"/>
              <a:t>= 25</a:t>
            </a:r>
            <a:endParaRPr lang="en-US" sz="5400" baseline="30000" dirty="0" smtClean="0"/>
          </a:p>
          <a:p>
            <a:r>
              <a:rPr lang="en-US" sz="5400" dirty="0" smtClean="0"/>
              <a:t>0</a:t>
            </a:r>
            <a:r>
              <a:rPr lang="en-US" sz="5400" baseline="30000" dirty="0" smtClean="0"/>
              <a:t>2 </a:t>
            </a:r>
            <a:r>
              <a:rPr lang="en-US" sz="5400" dirty="0" smtClean="0"/>
              <a:t>+ 5</a:t>
            </a:r>
            <a:r>
              <a:rPr lang="en-US" sz="5400" baseline="30000" dirty="0" smtClean="0"/>
              <a:t>2</a:t>
            </a:r>
            <a:r>
              <a:rPr lang="en-US" sz="5400" dirty="0" smtClean="0"/>
              <a:t> ?=? 25</a:t>
            </a:r>
            <a:endParaRPr lang="en-US" sz="5400" baseline="30000" dirty="0" smtClean="0"/>
          </a:p>
          <a:p>
            <a:r>
              <a:rPr lang="en-US" sz="5400" dirty="0" smtClean="0"/>
              <a:t>25 ?=? 25</a:t>
            </a:r>
            <a:endParaRPr lang="en-US" sz="5400" baseline="30000" dirty="0" smtClean="0"/>
          </a:p>
          <a:p>
            <a:r>
              <a:rPr lang="en-US" sz="5400" dirty="0" smtClean="0"/>
              <a:t> </a:t>
            </a:r>
            <a:r>
              <a:rPr lang="en-US" sz="5400" dirty="0" smtClean="0"/>
              <a:t>Interior</a:t>
            </a:r>
            <a:endParaRPr lang="en-US" sz="54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2362200" y="2819400"/>
            <a:ext cx="1828800" cy="3048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Question from Circle </a:t>
            </a:r>
            <a:r>
              <a:rPr lang="en-US" dirty="0" err="1" smtClean="0"/>
              <a:t>Vocab</a:t>
            </a:r>
            <a:endParaRPr lang="en-US" dirty="0" smtClean="0"/>
          </a:p>
        </p:txBody>
      </p:sp>
      <p:pic>
        <p:nvPicPr>
          <p:cNvPr id="2457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66800" y="1981200"/>
            <a:ext cx="3200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600" dirty="0" smtClean="0"/>
              <a:t>M is the _______</a:t>
            </a:r>
            <a:endParaRPr lang="en-US" sz="48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905000"/>
            <a:ext cx="390347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</a:t>
            </a:r>
            <a:r>
              <a:rPr lang="en-US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Vocab</a:t>
            </a:r>
            <a:endParaRPr lang="en-US" dirty="0" smtClean="0"/>
          </a:p>
        </p:txBody>
      </p:sp>
      <p:pic>
        <p:nvPicPr>
          <p:cNvPr id="2560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600200" y="1905000"/>
            <a:ext cx="5715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2">
            <a:spAutoFit/>
          </a:bodyPr>
          <a:lstStyle/>
          <a:p>
            <a:r>
              <a:rPr lang="en-US" sz="6000" dirty="0" smtClean="0"/>
              <a:t>M is the center.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819400"/>
            <a:ext cx="3733800" cy="371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</a:t>
            </a:r>
            <a:r>
              <a:rPr lang="en-US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Vocab</a:t>
            </a:r>
            <a:endParaRPr lang="en-US" dirty="0" smtClean="0"/>
          </a:p>
        </p:txBody>
      </p:sp>
      <p:pic>
        <p:nvPicPr>
          <p:cNvPr id="2662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362200"/>
            <a:ext cx="3590925" cy="357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66800" y="2057400"/>
            <a:ext cx="297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Line segment LM is a ______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Triangle Proofs</a:t>
            </a:r>
            <a:endParaRPr lang="en-US" dirty="0" smtClean="0"/>
          </a:p>
        </p:txBody>
      </p:sp>
      <p:pic>
        <p:nvPicPr>
          <p:cNvPr id="2765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1981200"/>
            <a:ext cx="4495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Line segment LM is a radius.</a:t>
            </a:r>
            <a:endParaRPr lang="en-US" sz="66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8194" y="1905000"/>
            <a:ext cx="367385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dirty="0" smtClean="0"/>
              <a:t>$300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</a:t>
            </a:r>
            <a:r>
              <a:rPr lang="en-US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Vocab</a:t>
            </a:r>
            <a:endParaRPr lang="en-US" dirty="0" smtClean="0"/>
          </a:p>
        </p:txBody>
      </p:sp>
      <p:pic>
        <p:nvPicPr>
          <p:cNvPr id="286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85" y="1219200"/>
            <a:ext cx="428616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066800"/>
            <a:ext cx="3733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Line Segment LO is a _________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dirty="0" smtClean="0"/>
              <a:t>$300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Triangle Proofs</a:t>
            </a:r>
            <a:endParaRPr lang="en-US" dirty="0" smtClean="0"/>
          </a:p>
        </p:txBody>
      </p:sp>
      <p:pic>
        <p:nvPicPr>
          <p:cNvPr id="2969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5684" y="1066800"/>
            <a:ext cx="443924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8200" y="1295400"/>
            <a:ext cx="3505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Line segment LO is a chord.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</a:t>
            </a:r>
            <a:r>
              <a:rPr lang="en-US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Vocab</a:t>
            </a:r>
            <a:endParaRPr lang="en-US" dirty="0" smtClean="0"/>
          </a:p>
        </p:txBody>
      </p:sp>
      <p:pic>
        <p:nvPicPr>
          <p:cNvPr id="307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905000"/>
            <a:ext cx="382693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19050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Line ON is a __________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Circle </a:t>
            </a:r>
            <a:r>
              <a:rPr lang="en-US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Vocab</a:t>
            </a:r>
            <a:endParaRPr lang="en-US" dirty="0" smtClean="0"/>
          </a:p>
        </p:txBody>
      </p:sp>
      <p:pic>
        <p:nvPicPr>
          <p:cNvPr id="3174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90601" y="1981200"/>
            <a:ext cx="484063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7200" dirty="0" smtClean="0"/>
              <a:t>Line ON is a secant.</a:t>
            </a:r>
            <a:endParaRPr lang="en-US" sz="54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4349" y="1905000"/>
            <a:ext cx="3367701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 from</a:t>
            </a:r>
            <a:br>
              <a:rPr lang="en-US" dirty="0" smtClean="0"/>
            </a:br>
            <a:r>
              <a:rPr lang="en-US" dirty="0" smtClean="0"/>
              <a:t>Angle Relationships</a:t>
            </a:r>
          </a:p>
        </p:txBody>
      </p:sp>
      <p:pic>
        <p:nvPicPr>
          <p:cNvPr id="51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889125" y="2133600"/>
            <a:ext cx="42830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800" dirty="0" smtClean="0"/>
              <a:t>55.01°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 from Circle </a:t>
            </a:r>
            <a:r>
              <a:rPr lang="en-US" dirty="0" err="1" smtClean="0"/>
              <a:t>Vocab</a:t>
            </a:r>
            <a:endParaRPr lang="en-US" dirty="0" smtClean="0"/>
          </a:p>
        </p:txBody>
      </p:sp>
      <p:pic>
        <p:nvPicPr>
          <p:cNvPr id="3277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38200" y="1981200"/>
            <a:ext cx="32004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600" dirty="0" smtClean="0"/>
              <a:t>Line j is a _______</a:t>
            </a:r>
            <a:endParaRPr lang="en-US" sz="48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752600"/>
            <a:ext cx="3819525" cy="434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Triangle Proofs</a:t>
            </a:r>
            <a:endParaRPr lang="en-US" dirty="0" smtClean="0"/>
          </a:p>
        </p:txBody>
      </p:sp>
      <p:pic>
        <p:nvPicPr>
          <p:cNvPr id="3379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838201" y="1752600"/>
            <a:ext cx="3962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7200" dirty="0" smtClean="0"/>
              <a:t>Line j is a tangent line.</a:t>
            </a:r>
            <a:endParaRPr lang="en-US" sz="54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4135" y="1828800"/>
            <a:ext cx="361551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$100 Question from Area of Sectors</a:t>
            </a:r>
          </a:p>
        </p:txBody>
      </p:sp>
      <p:pic>
        <p:nvPicPr>
          <p:cNvPr id="3481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33401" y="1676400"/>
            <a:ext cx="365759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Find the area of the shaded region.</a:t>
            </a:r>
            <a:endParaRPr lang="en-US" sz="44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6350" y="1195630"/>
            <a:ext cx="4057650" cy="566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$100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of Sectors</a:t>
            </a:r>
            <a:endParaRPr lang="en-US" dirty="0" smtClean="0"/>
          </a:p>
        </p:txBody>
      </p:sp>
      <p:pic>
        <p:nvPicPr>
          <p:cNvPr id="3584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426720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dirty="0" smtClean="0"/>
              <a:t>20.865 square cm</a:t>
            </a:r>
            <a:endParaRPr lang="en-US" sz="60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219200"/>
            <a:ext cx="3733800" cy="521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r>
              <a:rPr lang="en-US" dirty="0" smtClean="0"/>
              <a:t>$200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of Sectors</a:t>
            </a:r>
            <a:endParaRPr lang="en-US" dirty="0" smtClean="0"/>
          </a:p>
        </p:txBody>
      </p:sp>
      <p:pic>
        <p:nvPicPr>
          <p:cNvPr id="3686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81001" y="1295400"/>
            <a:ext cx="342899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What is the area of the shaded region?</a:t>
            </a:r>
            <a:endParaRPr lang="en-US" sz="4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1600" y="1143000"/>
            <a:ext cx="4947126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r>
              <a:rPr lang="en-US" dirty="0" smtClean="0"/>
              <a:t>$200 Answer from Area of Sectors</a:t>
            </a:r>
          </a:p>
        </p:txBody>
      </p:sp>
      <p:pic>
        <p:nvPicPr>
          <p:cNvPr id="3789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4114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dirty="0" smtClean="0"/>
              <a:t>8.944 square cm</a:t>
            </a:r>
            <a:endParaRPr lang="en-US" sz="60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066800"/>
            <a:ext cx="4724400" cy="545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dirty="0" smtClean="0"/>
              <a:t>$300 Question from </a:t>
            </a:r>
            <a:r>
              <a:rPr lang="en-US" dirty="0" smtClean="0"/>
              <a:t>Area of Sectors</a:t>
            </a:r>
            <a:endParaRPr lang="en-US" dirty="0" smtClean="0"/>
          </a:p>
        </p:txBody>
      </p:sp>
      <p:pic>
        <p:nvPicPr>
          <p:cNvPr id="3891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914399" y="1905000"/>
            <a:ext cx="746760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dirty="0" smtClean="0"/>
              <a:t>What is </a:t>
            </a:r>
            <a:r>
              <a:rPr lang="en-US" sz="4800" dirty="0" smtClean="0"/>
              <a:t>the area of a sector that is created by a diameter if the circumference of the circle is 18 feet?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$300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of Sectors</a:t>
            </a:r>
            <a:endParaRPr lang="en-US" dirty="0" smtClean="0"/>
          </a:p>
        </p:txBody>
      </p:sp>
      <p:pic>
        <p:nvPicPr>
          <p:cNvPr id="3993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04800" y="1752600"/>
            <a:ext cx="7162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dirty="0" smtClean="0"/>
              <a:t>r</a:t>
            </a:r>
            <a:r>
              <a:rPr lang="en-US" sz="4800" dirty="0" smtClean="0"/>
              <a:t> = 9</a:t>
            </a:r>
            <a:r>
              <a:rPr lang="el-GR" sz="4800" dirty="0" smtClean="0"/>
              <a:t>π</a:t>
            </a:r>
            <a:r>
              <a:rPr lang="en-US" sz="4800" dirty="0" smtClean="0"/>
              <a:t> (</a:t>
            </a:r>
            <a:r>
              <a:rPr lang="en-US" sz="4800" dirty="0" smtClean="0">
                <a:latin typeface="Cambria Math"/>
                <a:ea typeface="Cambria Math"/>
              </a:rPr>
              <a:t>≈ 2.864)</a:t>
            </a:r>
          </a:p>
          <a:p>
            <a:endParaRPr lang="en-US" sz="4800" dirty="0" smtClean="0">
              <a:latin typeface="Cambria Math"/>
              <a:ea typeface="Cambria Math"/>
            </a:endParaRPr>
          </a:p>
          <a:p>
            <a:r>
              <a:rPr lang="en-US" sz="4800" dirty="0" smtClean="0">
                <a:latin typeface="Cambria Math"/>
                <a:ea typeface="Cambria Math"/>
              </a:rPr>
              <a:t>A = (180/360)[</a:t>
            </a:r>
            <a:r>
              <a:rPr lang="el-GR" sz="4800" dirty="0" smtClean="0"/>
              <a:t>π</a:t>
            </a:r>
            <a:r>
              <a:rPr lang="en-US" sz="4800" dirty="0" smtClean="0"/>
              <a:t>  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4800" dirty="0" smtClean="0"/>
              <a:t> (9</a:t>
            </a:r>
            <a:r>
              <a:rPr lang="el-GR" sz="4800" dirty="0" smtClean="0"/>
              <a:t>π</a:t>
            </a:r>
            <a:r>
              <a:rPr lang="en-US" sz="4800" dirty="0" smtClean="0"/>
              <a:t>)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]</a:t>
            </a:r>
          </a:p>
          <a:p>
            <a:endParaRPr lang="en-US" sz="4800" dirty="0" smtClean="0"/>
          </a:p>
          <a:p>
            <a:r>
              <a:rPr lang="en-US" sz="4800" dirty="0" smtClean="0"/>
              <a:t>A = 4.5</a:t>
            </a:r>
            <a:r>
              <a:rPr lang="el-GR" sz="4800" dirty="0" smtClean="0"/>
              <a:t>π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 ft</a:t>
            </a:r>
            <a:r>
              <a:rPr lang="en-US" sz="4800" baseline="30000" dirty="0" smtClean="0"/>
              <a:t>2</a:t>
            </a:r>
            <a:r>
              <a:rPr lang="el-GR" sz="4800" dirty="0" smtClean="0"/>
              <a:t> </a:t>
            </a:r>
            <a:r>
              <a:rPr lang="en-US" sz="4800" dirty="0" smtClean="0">
                <a:latin typeface="Cambria Math"/>
                <a:ea typeface="Cambria Math"/>
              </a:rPr>
              <a:t>≈ </a:t>
            </a:r>
            <a:r>
              <a:rPr lang="en-US" sz="4800" dirty="0" smtClean="0">
                <a:latin typeface="Cambria Math"/>
                <a:ea typeface="Cambria Math"/>
              </a:rPr>
              <a:t>44.413 ft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dirty="0" smtClean="0"/>
              <a:t>$400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of Sectors</a:t>
            </a:r>
            <a:endParaRPr lang="en-US" dirty="0" smtClean="0"/>
          </a:p>
        </p:txBody>
      </p:sp>
      <p:pic>
        <p:nvPicPr>
          <p:cNvPr id="4096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762000" y="1143000"/>
            <a:ext cx="7162799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T</a:t>
            </a:r>
            <a:r>
              <a:rPr lang="en-US" sz="6000" dirty="0" smtClean="0"/>
              <a:t>he area of a sector is 16 square meters and the angle is 2 radians. what is the measure of the radius?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$400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of Sectors</a:t>
            </a:r>
            <a:endParaRPr lang="en-US" dirty="0" smtClean="0"/>
          </a:p>
        </p:txBody>
      </p:sp>
      <p:pic>
        <p:nvPicPr>
          <p:cNvPr id="4198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743200" y="2362200"/>
            <a:ext cx="307488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 smtClean="0"/>
              <a:t>4 meters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219200"/>
          </a:xfrm>
        </p:spPr>
        <p:txBody>
          <a:bodyPr/>
          <a:lstStyle/>
          <a:p>
            <a:r>
              <a:rPr lang="en-US" dirty="0" smtClean="0"/>
              <a:t>$200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Angle Relationships</a:t>
            </a:r>
            <a:endParaRPr lang="en-US" dirty="0" smtClean="0"/>
          </a:p>
        </p:txBody>
      </p:sp>
      <p:pic>
        <p:nvPicPr>
          <p:cNvPr id="614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28601" y="1752600"/>
            <a:ext cx="2971799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dirty="0" smtClean="0"/>
              <a:t>What is the measure of </a:t>
            </a:r>
            <a:r>
              <a:rPr lang="en-US" sz="4400" dirty="0" err="1" smtClean="0"/>
              <a:t>angleLMN</a:t>
            </a:r>
            <a:r>
              <a:rPr lang="en-US" sz="4400" dirty="0" smtClean="0"/>
              <a:t>?</a:t>
            </a:r>
            <a:endParaRPr lang="en-US" sz="3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371600"/>
            <a:ext cx="5638800" cy="5455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dirty="0" smtClean="0"/>
              <a:t>$500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of Sectors</a:t>
            </a:r>
            <a:endParaRPr lang="en-US" dirty="0" smtClean="0"/>
          </a:p>
        </p:txBody>
      </p:sp>
      <p:pic>
        <p:nvPicPr>
          <p:cNvPr id="4301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1143000"/>
            <a:ext cx="8153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ambria Math"/>
                <a:ea typeface="Cambria Math"/>
              </a:rPr>
              <a:t>The Area of </a:t>
            </a:r>
            <a:r>
              <a:rPr lang="en-US" sz="4000" dirty="0" err="1" smtClean="0">
                <a:latin typeface="Cambria Math"/>
                <a:ea typeface="Cambria Math"/>
              </a:rPr>
              <a:t>ʘB</a:t>
            </a:r>
            <a:r>
              <a:rPr lang="en-US" sz="4000" dirty="0" smtClean="0">
                <a:latin typeface="Cambria Math"/>
                <a:ea typeface="Cambria Math"/>
              </a:rPr>
              <a:t> is 100</a:t>
            </a:r>
            <a:r>
              <a:rPr lang="el-GR" sz="4000" dirty="0" smtClean="0">
                <a:latin typeface="Cambria Math"/>
                <a:ea typeface="Cambria Math"/>
              </a:rPr>
              <a:t>π</a:t>
            </a:r>
            <a:r>
              <a:rPr lang="en-US" sz="4000" dirty="0" smtClean="0">
                <a:latin typeface="Cambria Math"/>
                <a:ea typeface="Cambria Math"/>
              </a:rPr>
              <a:t> sq. cm. If a piece of the circle has been taken out so that the length of the arc taken is 16 cm, what the area of the sector taken out of the whole?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$500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Area of Sectors</a:t>
            </a:r>
            <a:endParaRPr lang="en-US" dirty="0" smtClean="0"/>
          </a:p>
        </p:txBody>
      </p:sp>
      <p:pic>
        <p:nvPicPr>
          <p:cNvPr id="4403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828800" y="1371600"/>
            <a:ext cx="4916539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 smtClean="0"/>
              <a:t>A = 80 sq. cm</a:t>
            </a:r>
            <a:endParaRPr lang="en-US" sz="48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Question from </a:t>
            </a:r>
            <a:r>
              <a:rPr lang="en-US" dirty="0" smtClean="0"/>
              <a:t>Mis</a:t>
            </a:r>
            <a:r>
              <a:rPr lang="en-US" dirty="0" smtClean="0"/>
              <a:t>c.</a:t>
            </a:r>
            <a:endParaRPr lang="en-US" dirty="0" smtClean="0"/>
          </a:p>
        </p:txBody>
      </p:sp>
      <p:pic>
        <p:nvPicPr>
          <p:cNvPr id="4505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295400" y="1905000"/>
            <a:ext cx="64166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dirty="0" smtClean="0"/>
              <a:t>A quadrilateral can be inscribed in a circle </a:t>
            </a:r>
            <a:r>
              <a:rPr lang="en-US" sz="4800" dirty="0" err="1" smtClean="0"/>
              <a:t>iff</a:t>
            </a:r>
            <a:r>
              <a:rPr lang="en-US" sz="4800" dirty="0" smtClean="0"/>
              <a:t>…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Misc.</a:t>
            </a:r>
            <a:endParaRPr lang="en-US" dirty="0" smtClean="0"/>
          </a:p>
        </p:txBody>
      </p:sp>
      <p:pic>
        <p:nvPicPr>
          <p:cNvPr id="4608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889125" y="2438401"/>
            <a:ext cx="60356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/>
              <a:t>the opposite angles are supplemental.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$200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</a:t>
            </a:r>
            <a:r>
              <a:rPr lang="en-US" dirty="0" smtClean="0"/>
              <a:t>c.</a:t>
            </a:r>
            <a:endParaRPr lang="en-US" dirty="0" smtClean="0"/>
          </a:p>
        </p:txBody>
      </p:sp>
      <p:pic>
        <p:nvPicPr>
          <p:cNvPr id="4710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71600" y="1752600"/>
            <a:ext cx="7543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dirty="0" smtClean="0"/>
              <a:t>What is the formula for the area of a sector if you are given the degree measure?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dirty="0" smtClean="0"/>
              <a:t>$200 Answer from </a:t>
            </a:r>
            <a:r>
              <a:rPr lang="en-US" dirty="0" smtClean="0"/>
              <a:t>Misc.</a:t>
            </a:r>
            <a:endParaRPr lang="en-US" dirty="0" smtClean="0"/>
          </a:p>
        </p:txBody>
      </p:sp>
      <p:pic>
        <p:nvPicPr>
          <p:cNvPr id="4813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38200" y="1447800"/>
            <a:ext cx="569880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 smtClean="0"/>
              <a:t>A = (n/360)(</a:t>
            </a:r>
            <a:r>
              <a:rPr lang="el-GR" sz="6600" dirty="0" smtClean="0"/>
              <a:t>π</a:t>
            </a:r>
            <a:r>
              <a:rPr lang="en-US" sz="6600" dirty="0" smtClean="0"/>
              <a:t>r</a:t>
            </a:r>
            <a:r>
              <a:rPr lang="en-US" sz="6600" baseline="30000" dirty="0" smtClean="0"/>
              <a:t>2</a:t>
            </a:r>
            <a:r>
              <a:rPr lang="en-US" sz="6600" dirty="0" smtClean="0"/>
              <a:t>)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dirty="0" smtClean="0"/>
              <a:t>$300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Misc.</a:t>
            </a:r>
            <a:endParaRPr lang="en-US" dirty="0" smtClean="0"/>
          </a:p>
        </p:txBody>
      </p:sp>
      <p:pic>
        <p:nvPicPr>
          <p:cNvPr id="4915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057400" y="1219200"/>
            <a:ext cx="5181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dirty="0" smtClean="0"/>
              <a:t>What is the formula for finding the radian measure of a circle?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dirty="0" smtClean="0"/>
              <a:t>$300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Misc.</a:t>
            </a:r>
            <a:endParaRPr lang="en-US" dirty="0" smtClean="0"/>
          </a:p>
        </p:txBody>
      </p:sp>
      <p:pic>
        <p:nvPicPr>
          <p:cNvPr id="5017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52400" y="9906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1">
            <a:spAutoFit/>
          </a:bodyPr>
          <a:lstStyle/>
          <a:p>
            <a:r>
              <a:rPr lang="en-US" sz="3600" dirty="0" smtClean="0">
                <a:latin typeface="Cambria Math"/>
                <a:ea typeface="Cambria Math"/>
              </a:rPr>
              <a:t>Number of Radians = Arc Length/Radius</a:t>
            </a:r>
            <a:endParaRPr lang="en-US" sz="3600" dirty="0" smtClean="0">
              <a:latin typeface="Cambria Math"/>
              <a:ea typeface="Cambria Math"/>
            </a:endParaRPr>
          </a:p>
          <a:p>
            <a:endParaRPr lang="en-US" sz="3600" dirty="0" smtClean="0">
              <a:latin typeface="Cambria Math"/>
              <a:ea typeface="Cambria Math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Misc.</a:t>
            </a:r>
            <a:endParaRPr lang="en-US" dirty="0" smtClean="0"/>
          </a:p>
        </p:txBody>
      </p:sp>
      <p:pic>
        <p:nvPicPr>
          <p:cNvPr id="5120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676401" y="2209800"/>
            <a:ext cx="7162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dirty="0" smtClean="0"/>
              <a:t>How many radians are there in 360°?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Misc.</a:t>
            </a:r>
            <a:endParaRPr lang="en-US" dirty="0" smtClean="0"/>
          </a:p>
        </p:txBody>
      </p:sp>
      <p:pic>
        <p:nvPicPr>
          <p:cNvPr id="5222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657600" y="2133600"/>
            <a:ext cx="111280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7200" dirty="0" smtClean="0"/>
              <a:t>2</a:t>
            </a:r>
            <a:r>
              <a:rPr lang="el-GR" sz="7200" dirty="0" smtClean="0"/>
              <a:t>π</a:t>
            </a:r>
            <a:endParaRPr lang="en-US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Angle Relationships</a:t>
            </a:r>
            <a:endParaRPr lang="en-US" dirty="0" smtClean="0"/>
          </a:p>
        </p:txBody>
      </p:sp>
      <p:pic>
        <p:nvPicPr>
          <p:cNvPr id="717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1828800"/>
            <a:ext cx="32004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600" dirty="0" smtClean="0"/>
              <a:t>44.80°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047380"/>
            <a:ext cx="4972050" cy="481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Misc.</a:t>
            </a:r>
            <a:endParaRPr lang="en-US" dirty="0" smtClean="0"/>
          </a:p>
        </p:txBody>
      </p:sp>
      <p:pic>
        <p:nvPicPr>
          <p:cNvPr id="5325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981200" y="2133600"/>
            <a:ext cx="6248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Describe each step in drawing the circumscribed circle for a triangle.</a:t>
            </a:r>
            <a:endParaRPr lang="en-US" sz="4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 smtClean="0"/>
              <a:t>$500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Misc.</a:t>
            </a:r>
            <a:endParaRPr lang="en-US" dirty="0" smtClean="0"/>
          </a:p>
        </p:txBody>
      </p:sp>
      <p:pic>
        <p:nvPicPr>
          <p:cNvPr id="542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990600" y="990600"/>
            <a:ext cx="7924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Find the perpendicular bisector for at least two sides of the triangle.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Find the </a:t>
            </a:r>
            <a:r>
              <a:rPr lang="en-US" sz="3600" dirty="0" err="1" smtClean="0"/>
              <a:t>circumcenter</a:t>
            </a:r>
            <a:r>
              <a:rPr lang="en-US" sz="3600" dirty="0" smtClean="0"/>
              <a:t> (the point where they meet).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Draw a circle with the </a:t>
            </a:r>
            <a:r>
              <a:rPr lang="en-US" sz="3600" dirty="0" err="1" smtClean="0"/>
              <a:t>circumcenter</a:t>
            </a:r>
            <a:r>
              <a:rPr lang="en-US" sz="3600" dirty="0" smtClean="0"/>
              <a:t> as the center and the radius extends to at least one of the vertices.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Final Jeopardy</a:t>
            </a:r>
            <a:endParaRPr lang="en-US" dirty="0" smtClean="0"/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52400" y="2438400"/>
            <a:ext cx="8686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600" dirty="0" smtClean="0"/>
              <a:t>Where did Ms. Schaefer go to college?</a:t>
            </a:r>
            <a:endParaRPr lang="en-US" sz="4800" dirty="0"/>
          </a:p>
        </p:txBody>
      </p:sp>
      <p:pic>
        <p:nvPicPr>
          <p:cNvPr id="59396" name="final_Q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867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 descr="m_button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3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39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396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Final Jeopardy Answer</a:t>
            </a:r>
            <a:endParaRPr lang="en-US" dirty="0" smtClean="0"/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752600" y="2514600"/>
            <a:ext cx="6506909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 smtClean="0"/>
              <a:t>Dickinson College</a:t>
            </a:r>
            <a:endParaRPr lang="en-US" sz="6600" dirty="0"/>
          </a:p>
        </p:txBody>
      </p:sp>
      <p:pic>
        <p:nvPicPr>
          <p:cNvPr id="56324" name="Picture 4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dirty="0" smtClean="0"/>
              <a:t>$300 Question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Angle Relationships</a:t>
            </a:r>
            <a:endParaRPr lang="en-US" dirty="0" smtClean="0"/>
          </a:p>
        </p:txBody>
      </p:sp>
      <p:pic>
        <p:nvPicPr>
          <p:cNvPr id="819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" y="2057400"/>
            <a:ext cx="3429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/>
              <a:t>Identify the</a:t>
            </a:r>
          </a:p>
          <a:p>
            <a:r>
              <a:rPr lang="en-US" sz="5400" dirty="0" smtClean="0"/>
              <a:t>Measure of </a:t>
            </a:r>
            <a:r>
              <a:rPr lang="en-US" sz="5400" dirty="0" err="1" smtClean="0"/>
              <a:t>angleLMN</a:t>
            </a:r>
            <a:endParaRPr lang="en-US" sz="4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447799"/>
            <a:ext cx="5715000" cy="543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Answer from Angle Relationships</a:t>
            </a:r>
          </a:p>
        </p:txBody>
      </p:sp>
      <p:pic>
        <p:nvPicPr>
          <p:cNvPr id="921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04800" y="1981200"/>
            <a:ext cx="285046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 smtClean="0"/>
              <a:t>156.15°</a:t>
            </a:r>
            <a:endParaRPr lang="en-US" sz="5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882628"/>
            <a:ext cx="5257800" cy="50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 from Angle Relationships</a:t>
            </a:r>
          </a:p>
        </p:txBody>
      </p:sp>
      <p:pic>
        <p:nvPicPr>
          <p:cNvPr id="1024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" y="2286000"/>
            <a:ext cx="3962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/>
              <a:t>What is the measure </a:t>
            </a:r>
          </a:p>
          <a:p>
            <a:r>
              <a:rPr lang="en-US" sz="5400" dirty="0" smtClean="0"/>
              <a:t>of </a:t>
            </a:r>
            <a:r>
              <a:rPr lang="en-US" sz="5400" dirty="0" err="1" smtClean="0"/>
              <a:t>angleLON</a:t>
            </a:r>
            <a:r>
              <a:rPr lang="en-US" sz="5400" dirty="0" smtClean="0"/>
              <a:t>?</a:t>
            </a:r>
            <a:endParaRPr lang="en-US" sz="40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1463" y="2043171"/>
            <a:ext cx="5062537" cy="4814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 from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Angle Relationships</a:t>
            </a:r>
            <a:endParaRPr lang="en-US" dirty="0" smtClean="0"/>
          </a:p>
        </p:txBody>
      </p:sp>
      <p:pic>
        <p:nvPicPr>
          <p:cNvPr id="1126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09600" y="2362200"/>
            <a:ext cx="304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0" dirty="0" smtClean="0"/>
              <a:t>101.925°</a:t>
            </a:r>
            <a:endParaRPr lang="en-US" sz="4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1463" y="2043171"/>
            <a:ext cx="5062537" cy="4814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lse">
  <a:themeElements>
    <a:clrScheme name="Pulse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Puls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ulse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Designs\PULSE.POT</Template>
  <TotalTime>3755</TotalTime>
  <Words>975</Words>
  <Application>Microsoft Office PowerPoint</Application>
  <PresentationFormat>On-screen Show (4:3)</PresentationFormat>
  <Paragraphs>159</Paragraphs>
  <Slides>53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Pulse</vt:lpstr>
      <vt:lpstr>Document</vt:lpstr>
      <vt:lpstr>Jeopardy</vt:lpstr>
      <vt:lpstr>$100 Question from  Angle Relationships</vt:lpstr>
      <vt:lpstr>$100 Answer from Angle Relationships</vt:lpstr>
      <vt:lpstr>$200 Question from Angle Relationships</vt:lpstr>
      <vt:lpstr>$200 Answer from Angle Relationships</vt:lpstr>
      <vt:lpstr>$300 Question from Angle Relationships</vt:lpstr>
      <vt:lpstr>$300 Answer from Angle Relationships</vt:lpstr>
      <vt:lpstr>$400 Question from Angle Relationships</vt:lpstr>
      <vt:lpstr>$400 Answer from Angle Relationships</vt:lpstr>
      <vt:lpstr>$500 Question from Angle Relationships </vt:lpstr>
      <vt:lpstr>$500 Answer from Angle Relationships</vt:lpstr>
      <vt:lpstr>$100 Question from Circle Equations</vt:lpstr>
      <vt:lpstr>$100 Answer from Circle Equations</vt:lpstr>
      <vt:lpstr>$200 Question from Circle Equations</vt:lpstr>
      <vt:lpstr>$200 Answer from Circle Equations</vt:lpstr>
      <vt:lpstr>$300 Question from Circle Equations</vt:lpstr>
      <vt:lpstr>$300 Answer from Circle Equations</vt:lpstr>
      <vt:lpstr>$400 Question from Circle Equations</vt:lpstr>
      <vt:lpstr>$400 Answer from Circle Equations</vt:lpstr>
      <vt:lpstr>$500 Question from Circle Equations</vt:lpstr>
      <vt:lpstr>$500 Answer from Circle Equations</vt:lpstr>
      <vt:lpstr>$100 Question from Circle Vocab</vt:lpstr>
      <vt:lpstr>$100 Answer from Circle Vocab</vt:lpstr>
      <vt:lpstr>$200 Question from Circle Vocab</vt:lpstr>
      <vt:lpstr>$200 Answer from Triangle Proofs</vt:lpstr>
      <vt:lpstr>$300 Question from Circle Vocab</vt:lpstr>
      <vt:lpstr>$300 Answer from Triangle Proofs</vt:lpstr>
      <vt:lpstr>$400 Question from Circle Vocab</vt:lpstr>
      <vt:lpstr>$400 Answer from Circle Vocab</vt:lpstr>
      <vt:lpstr>$500 Question from Circle Vocab</vt:lpstr>
      <vt:lpstr>$500 Answer from Triangle Proofs</vt:lpstr>
      <vt:lpstr>$100 Question from Area of Sectors</vt:lpstr>
      <vt:lpstr>$100 Answer from Area of Sectors</vt:lpstr>
      <vt:lpstr>$200 Question from Area of Sectors</vt:lpstr>
      <vt:lpstr>$200 Answer from Area of Sectors</vt:lpstr>
      <vt:lpstr>$300 Question from Area of Sectors</vt:lpstr>
      <vt:lpstr>$300 Answer from Area of Sectors</vt:lpstr>
      <vt:lpstr>$400 Question from Area of Sectors</vt:lpstr>
      <vt:lpstr>$400 Answer from Area of Sectors</vt:lpstr>
      <vt:lpstr>$500 Question from Area of Sectors</vt:lpstr>
      <vt:lpstr>$500 Answer from Area of Sectors</vt:lpstr>
      <vt:lpstr>$100 Question from Misc.</vt:lpstr>
      <vt:lpstr>$100 Answer from Misc.</vt:lpstr>
      <vt:lpstr>$200 Question from Misc.</vt:lpstr>
      <vt:lpstr>$200 Answer from Misc.</vt:lpstr>
      <vt:lpstr>$300 Question from Misc.</vt:lpstr>
      <vt:lpstr>$300 Answer from Misc.</vt:lpstr>
      <vt:lpstr>$400 Question from Misc.</vt:lpstr>
      <vt:lpstr>$400 Answer from Misc.</vt:lpstr>
      <vt:lpstr>$500 Question from Misc.</vt:lpstr>
      <vt:lpstr>$500 Answer from Misc.</vt:lpstr>
      <vt:lpstr>Final Jeopardy</vt:lpstr>
      <vt:lpstr>Final Jeopardy Answer</vt:lpstr>
    </vt:vector>
  </TitlesOfParts>
  <Company>Seminole Coutny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SCPS</dc:creator>
  <cp:lastModifiedBy>.</cp:lastModifiedBy>
  <cp:revision>52</cp:revision>
  <dcterms:created xsi:type="dcterms:W3CDTF">1998-09-17T14:16:32Z</dcterms:created>
  <dcterms:modified xsi:type="dcterms:W3CDTF">2014-04-23T11:43:50Z</dcterms:modified>
</cp:coreProperties>
</file>